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8" r:id="rId3"/>
    <p:sldId id="288" r:id="rId4"/>
    <p:sldId id="287" r:id="rId5"/>
    <p:sldId id="260"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3" r:id="rId20"/>
    <p:sldId id="282" r:id="rId21"/>
    <p:sldId id="284" r:id="rId22"/>
    <p:sldId id="285" r:id="rId23"/>
    <p:sldId id="28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3/30/2015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3/30/2015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28600" y="0"/>
            <a:ext cx="8915400" cy="1752600"/>
          </a:xfrm>
        </p:spPr>
        <p:txBody>
          <a:bodyPr>
            <a:normAutofit fontScale="90000"/>
          </a:bodyPr>
          <a:lstStyle/>
          <a:p>
            <a:r>
              <a:rPr lang="en-US" sz="3600" dirty="0" smtClean="0"/>
              <a:t>History 321: </a:t>
            </a:r>
            <a:br>
              <a:rPr lang="en-US" sz="3600" dirty="0" smtClean="0"/>
            </a:br>
            <a:r>
              <a:rPr lang="en-US" sz="3600" dirty="0" smtClean="0"/>
              <a:t>State and Society in Early Modern Europe:</a:t>
            </a:r>
            <a:br>
              <a:rPr lang="en-US" sz="3600" dirty="0" smtClean="0"/>
            </a:br>
            <a:r>
              <a:rPr lang="en-US" sz="3600" dirty="0" smtClean="0"/>
              <a:t>The Thirty Years War</a:t>
            </a:r>
            <a:endParaRPr lang="en-US" sz="3600" dirty="0"/>
          </a:p>
        </p:txBody>
      </p:sp>
    </p:spTree>
    <p:extLst>
      <p:ext uri="{BB962C8B-B14F-4D97-AF65-F5344CB8AC3E}">
        <p14:creationId xmlns:p14="http://schemas.microsoft.com/office/powerpoint/2010/main" val="2375237133"/>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A Christian Peace</a:t>
            </a:r>
            <a:endParaRPr lang="en-CA" sz="2800" dirty="0"/>
          </a:p>
        </p:txBody>
      </p:sp>
      <p:sp>
        <p:nvSpPr>
          <p:cNvPr id="3" name="Content Placeholder 2"/>
          <p:cNvSpPr>
            <a:spLocks noGrp="1"/>
          </p:cNvSpPr>
          <p:nvPr>
            <p:ph idx="1"/>
          </p:nvPr>
        </p:nvSpPr>
        <p:spPr>
          <a:xfrm>
            <a:off x="381000" y="990600"/>
            <a:ext cx="8458200" cy="5715000"/>
          </a:xfrm>
        </p:spPr>
        <p:txBody>
          <a:bodyPr>
            <a:normAutofit/>
          </a:bodyPr>
          <a:lstStyle/>
          <a:p>
            <a:r>
              <a:rPr lang="en-CA" dirty="0" smtClean="0"/>
              <a:t>religious dimensions</a:t>
            </a:r>
          </a:p>
          <a:p>
            <a:pPr lvl="1"/>
            <a:r>
              <a:rPr lang="en-CA" sz="2800" dirty="0" smtClean="0"/>
              <a:t>disparity of rights for religious majorities and minorities</a:t>
            </a:r>
          </a:p>
          <a:p>
            <a:pPr lvl="2"/>
            <a:r>
              <a:rPr lang="en-CA" sz="2600" dirty="0" smtClean="0"/>
              <a:t>“Toleration was thus not based on individual equal rights but on membership of a community with corporate rights” (760).</a:t>
            </a:r>
          </a:p>
          <a:p>
            <a:pPr lvl="1"/>
            <a:r>
              <a:rPr lang="en-CA" sz="2800" dirty="0" smtClean="0"/>
              <a:t>“genuine compromise” among three confessions (760). </a:t>
            </a:r>
          </a:p>
          <a:p>
            <a:pPr lvl="2"/>
            <a:r>
              <a:rPr lang="en-CA" sz="2600" dirty="0" smtClean="0"/>
              <a:t>“three privileged churches with </a:t>
            </a:r>
            <a:r>
              <a:rPr lang="en-CA" sz="2600" smtClean="0"/>
              <a:t>equal status</a:t>
            </a:r>
            <a:r>
              <a:rPr lang="en-CA" sz="2600" dirty="0" smtClean="0"/>
              <a:t>” (761)</a:t>
            </a:r>
          </a:p>
        </p:txBody>
      </p:sp>
    </p:spTree>
    <p:extLst>
      <p:ext uri="{BB962C8B-B14F-4D97-AF65-F5344CB8AC3E}">
        <p14:creationId xmlns:p14="http://schemas.microsoft.com/office/powerpoint/2010/main" val="202819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A Christian Peace</a:t>
            </a:r>
            <a:endParaRPr lang="en-CA" sz="2800" dirty="0"/>
          </a:p>
        </p:txBody>
      </p:sp>
      <p:sp>
        <p:nvSpPr>
          <p:cNvPr id="3" name="Content Placeholder 2"/>
          <p:cNvSpPr>
            <a:spLocks noGrp="1"/>
          </p:cNvSpPr>
          <p:nvPr>
            <p:ph idx="1"/>
          </p:nvPr>
        </p:nvSpPr>
        <p:spPr>
          <a:xfrm>
            <a:off x="381000" y="990600"/>
            <a:ext cx="8458200" cy="5715000"/>
          </a:xfrm>
        </p:spPr>
        <p:txBody>
          <a:bodyPr>
            <a:normAutofit/>
          </a:bodyPr>
          <a:lstStyle/>
          <a:p>
            <a:r>
              <a:rPr lang="en-CA" dirty="0" smtClean="0"/>
              <a:t>religious dimensions</a:t>
            </a:r>
          </a:p>
          <a:p>
            <a:pPr lvl="1"/>
            <a:r>
              <a:rPr lang="en-CA" sz="2800" dirty="0" smtClean="0"/>
              <a:t>“Rather than secularizing politics, the Thirty Years War discredited the use of force to obtain confessional or political objectives within the Empire” (760)</a:t>
            </a:r>
          </a:p>
          <a:p>
            <a:pPr lvl="2"/>
            <a:r>
              <a:rPr lang="en-CA" sz="2800" dirty="0" smtClean="0"/>
              <a:t>limited confessional conflict</a:t>
            </a:r>
          </a:p>
          <a:p>
            <a:pPr lvl="1"/>
            <a:r>
              <a:rPr lang="en-CA" sz="2800" dirty="0" smtClean="0"/>
              <a:t>“Centralized states imposed official uniformity through an established church and then widened opportunities for others through limited toleration” (761)</a:t>
            </a:r>
            <a:endParaRPr lang="en-CA" sz="2800" dirty="0"/>
          </a:p>
          <a:p>
            <a:pPr lvl="2"/>
            <a:endParaRPr lang="en-CA" dirty="0" smtClean="0"/>
          </a:p>
        </p:txBody>
      </p:sp>
    </p:spTree>
    <p:extLst>
      <p:ext uri="{BB962C8B-B14F-4D97-AF65-F5344CB8AC3E}">
        <p14:creationId xmlns:p14="http://schemas.microsoft.com/office/powerpoint/2010/main" val="408332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err="1" smtClean="0"/>
              <a:t>Nürnberg</a:t>
            </a:r>
            <a:r>
              <a:rPr lang="en-CA" dirty="0" smtClean="0"/>
              <a:t> Execution Congress (1649)</a:t>
            </a:r>
          </a:p>
          <a:p>
            <a:pPr lvl="1"/>
            <a:r>
              <a:rPr lang="en-CA" sz="2800" dirty="0" smtClean="0"/>
              <a:t>troop withdrawal </a:t>
            </a:r>
          </a:p>
          <a:p>
            <a:pPr lvl="1"/>
            <a:r>
              <a:rPr lang="en-CA" sz="2800" dirty="0" smtClean="0"/>
              <a:t>disputes over normative year</a:t>
            </a:r>
          </a:p>
          <a:p>
            <a:pPr lvl="2"/>
            <a:r>
              <a:rPr lang="en-CA" sz="2800" i="1" dirty="0" err="1" smtClean="0"/>
              <a:t>Reichshofrat</a:t>
            </a:r>
            <a:r>
              <a:rPr lang="en-CA" sz="2800" dirty="0" smtClean="0"/>
              <a:t> (imperial supreme court)</a:t>
            </a:r>
          </a:p>
          <a:p>
            <a:pPr lvl="2"/>
            <a:r>
              <a:rPr lang="en-CA" sz="2800" dirty="0" smtClean="0"/>
              <a:t>bi-confessional deputation of imperial estates (1649-1651)</a:t>
            </a:r>
          </a:p>
          <a:p>
            <a:pPr lvl="2"/>
            <a:r>
              <a:rPr lang="en-CA" sz="2800" dirty="0" smtClean="0"/>
              <a:t>deputation of 1655</a:t>
            </a:r>
          </a:p>
          <a:p>
            <a:pPr lvl="2"/>
            <a:r>
              <a:rPr lang="en-CA" sz="2800" i="1" dirty="0" err="1" smtClean="0"/>
              <a:t>Reichshofrat</a:t>
            </a:r>
            <a:r>
              <a:rPr lang="en-CA" sz="2800" dirty="0" smtClean="0"/>
              <a:t>, </a:t>
            </a:r>
            <a:r>
              <a:rPr lang="en-CA" sz="2800" i="1" dirty="0" err="1" smtClean="0"/>
              <a:t>Reichskammergericht</a:t>
            </a:r>
            <a:endParaRPr lang="en-CA" sz="2800" i="1" dirty="0" smtClean="0"/>
          </a:p>
          <a:p>
            <a:pPr lvl="2"/>
            <a:r>
              <a:rPr lang="en-CA" sz="2800" dirty="0" smtClean="0"/>
              <a:t>exceptions:  Swedish land distribution, ignoring minority rights</a:t>
            </a:r>
          </a:p>
          <a:p>
            <a:pPr lvl="2"/>
            <a:r>
              <a:rPr lang="en-CA" sz="2800" dirty="0" smtClean="0"/>
              <a:t>some confessional tensions, pragmatism too (vs. toleration, secularization)</a:t>
            </a:r>
          </a:p>
          <a:p>
            <a:pPr lvl="1"/>
            <a:endParaRPr lang="en-CA" dirty="0" smtClean="0"/>
          </a:p>
        </p:txBody>
      </p:sp>
    </p:spTree>
    <p:extLst>
      <p:ext uri="{BB962C8B-B14F-4D97-AF65-F5344CB8AC3E}">
        <p14:creationId xmlns:p14="http://schemas.microsoft.com/office/powerpoint/2010/main" val="294550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smtClean="0"/>
              <a:t>Discrediting violence as a “tool of oppression” (766)</a:t>
            </a:r>
          </a:p>
          <a:p>
            <a:pPr lvl="1"/>
            <a:r>
              <a:rPr lang="en-CA" sz="2800" dirty="0" smtClean="0"/>
              <a:t>Düsseldorf Cow War</a:t>
            </a:r>
          </a:p>
          <a:p>
            <a:pPr lvl="2"/>
            <a:r>
              <a:rPr lang="en-CA" sz="2600" dirty="0" smtClean="0"/>
              <a:t>Brandenburg vs. Pfalz-</a:t>
            </a:r>
            <a:r>
              <a:rPr lang="en-CA" sz="2600" dirty="0" err="1" smtClean="0"/>
              <a:t>Neuburg</a:t>
            </a:r>
            <a:r>
              <a:rPr lang="en-CA" sz="2600" dirty="0" smtClean="0"/>
              <a:t> in inheritance dispute: invasion, counter-invasion</a:t>
            </a:r>
          </a:p>
          <a:p>
            <a:pPr lvl="2"/>
            <a:r>
              <a:rPr lang="en-CA" sz="2600" dirty="0" smtClean="0"/>
              <a:t>pressure from Dutch Republic, Sweden, Emperor</a:t>
            </a:r>
          </a:p>
          <a:p>
            <a:pPr lvl="2"/>
            <a:r>
              <a:rPr lang="en-CA" sz="2600" dirty="0" smtClean="0"/>
              <a:t>“amicable agreements in 1666 and 1672” (767)</a:t>
            </a:r>
          </a:p>
          <a:p>
            <a:pPr lvl="1"/>
            <a:endParaRPr lang="en-CA" sz="2800" dirty="0" smtClean="0"/>
          </a:p>
          <a:p>
            <a:pPr lvl="1"/>
            <a:endParaRPr lang="en-CA" dirty="0" smtClean="0"/>
          </a:p>
        </p:txBody>
      </p:sp>
    </p:spTree>
    <p:extLst>
      <p:ext uri="{BB962C8B-B14F-4D97-AF65-F5344CB8AC3E}">
        <p14:creationId xmlns:p14="http://schemas.microsoft.com/office/powerpoint/2010/main" val="867174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lnSpcReduction="10000"/>
          </a:bodyPr>
          <a:lstStyle/>
          <a:p>
            <a:r>
              <a:rPr lang="en-CA" dirty="0" smtClean="0"/>
              <a:t>Discrediting violence as a “tool of oppression” (766)</a:t>
            </a:r>
          </a:p>
          <a:p>
            <a:pPr lvl="1"/>
            <a:r>
              <a:rPr lang="en-CA" sz="2800" dirty="0" smtClean="0"/>
              <a:t>Palatine controversy, 1685-1705</a:t>
            </a:r>
          </a:p>
          <a:p>
            <a:pPr lvl="2"/>
            <a:r>
              <a:rPr lang="en-CA" sz="2600" dirty="0" smtClean="0"/>
              <a:t>Catholic elector challenged normative year</a:t>
            </a:r>
          </a:p>
          <a:p>
            <a:pPr lvl="3"/>
            <a:r>
              <a:rPr lang="en-CA" sz="2800" dirty="0" smtClean="0"/>
              <a:t>31 princely conversions to Catholicism: 1648-1769</a:t>
            </a:r>
          </a:p>
          <a:p>
            <a:pPr lvl="2"/>
            <a:r>
              <a:rPr lang="en-CA" sz="2600" dirty="0" smtClean="0"/>
              <a:t>solution: equal rights for all Christian churches in Palatinate</a:t>
            </a:r>
          </a:p>
          <a:p>
            <a:pPr lvl="2"/>
            <a:r>
              <a:rPr lang="en-CA" sz="2600" dirty="0" smtClean="0"/>
              <a:t>“The controversy underscores how the Thirty Years War changed imperial political culture. The disputes after 1648 no longer concerned fundamental truth, but the relative weight of Protestant and Catholic territories in imperial institutions” (769).</a:t>
            </a:r>
          </a:p>
          <a:p>
            <a:pPr lvl="1"/>
            <a:endParaRPr lang="en-CA" sz="2800" dirty="0" smtClean="0"/>
          </a:p>
          <a:p>
            <a:pPr lvl="1"/>
            <a:endParaRPr lang="en-CA" dirty="0" smtClean="0"/>
          </a:p>
        </p:txBody>
      </p:sp>
    </p:spTree>
    <p:extLst>
      <p:ext uri="{BB962C8B-B14F-4D97-AF65-F5344CB8AC3E}">
        <p14:creationId xmlns:p14="http://schemas.microsoft.com/office/powerpoint/2010/main" val="259218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smtClean="0"/>
              <a:t>Discrediting violence as a “tool of oppression” (766)</a:t>
            </a:r>
          </a:p>
          <a:p>
            <a:pPr marL="1097280" lvl="1" indent="-457200"/>
            <a:r>
              <a:rPr lang="en-CA" sz="2800" dirty="0"/>
              <a:t>1/3 of 750 official complaints about “infringement of religious rights” (768): 1648-1803</a:t>
            </a:r>
          </a:p>
          <a:p>
            <a:pPr lvl="2"/>
            <a:r>
              <a:rPr lang="en-CA" sz="2800" dirty="0" smtClean="0"/>
              <a:t>political struggles between Brandenburg and Saxony</a:t>
            </a:r>
          </a:p>
          <a:p>
            <a:pPr lvl="1"/>
            <a:endParaRPr lang="en-CA" sz="2800" dirty="0" smtClean="0"/>
          </a:p>
          <a:p>
            <a:pPr lvl="1"/>
            <a:endParaRPr lang="en-CA" dirty="0" smtClean="0"/>
          </a:p>
        </p:txBody>
      </p:sp>
    </p:spTree>
    <p:extLst>
      <p:ext uri="{BB962C8B-B14F-4D97-AF65-F5344CB8AC3E}">
        <p14:creationId xmlns:p14="http://schemas.microsoft.com/office/powerpoint/2010/main" val="17362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smtClean="0"/>
              <a:t>Demobilization</a:t>
            </a:r>
          </a:p>
          <a:p>
            <a:pPr lvl="1"/>
            <a:r>
              <a:rPr lang="en-CA" sz="2800" dirty="0" smtClean="0"/>
              <a:t>160,000 soldiers “scattered across the Empire” (769)</a:t>
            </a:r>
          </a:p>
          <a:p>
            <a:pPr lvl="1"/>
            <a:r>
              <a:rPr lang="en-CA" sz="2800" dirty="0" smtClean="0"/>
              <a:t>to be supported financially by areas in which they were stationed until withdrawal</a:t>
            </a:r>
          </a:p>
          <a:p>
            <a:pPr lvl="1"/>
            <a:endParaRPr lang="en-CA" dirty="0" smtClean="0"/>
          </a:p>
        </p:txBody>
      </p:sp>
    </p:spTree>
    <p:extLst>
      <p:ext uri="{BB962C8B-B14F-4D97-AF65-F5344CB8AC3E}">
        <p14:creationId xmlns:p14="http://schemas.microsoft.com/office/powerpoint/2010/main" val="1251171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smtClean="0"/>
              <a:t>Demobilization</a:t>
            </a:r>
          </a:p>
          <a:p>
            <a:pPr lvl="1"/>
            <a:r>
              <a:rPr lang="en-CA" sz="2800" dirty="0" smtClean="0"/>
              <a:t>Sweden</a:t>
            </a:r>
          </a:p>
          <a:p>
            <a:pPr lvl="2"/>
            <a:r>
              <a:rPr lang="en-CA" sz="2600" dirty="0" smtClean="0"/>
              <a:t>exaggerated actual number of troops: 125,000</a:t>
            </a:r>
          </a:p>
          <a:p>
            <a:pPr lvl="2"/>
            <a:r>
              <a:rPr lang="en-CA" sz="2600" dirty="0" smtClean="0"/>
              <a:t>withdrew troops from southern to northern Germany</a:t>
            </a:r>
          </a:p>
          <a:p>
            <a:pPr lvl="2"/>
            <a:r>
              <a:rPr lang="en-CA" sz="2600" dirty="0" smtClean="0"/>
              <a:t>received additional 200,000 </a:t>
            </a:r>
            <a:r>
              <a:rPr lang="en-CA" sz="2600" dirty="0" err="1" smtClean="0"/>
              <a:t>taler</a:t>
            </a:r>
            <a:r>
              <a:rPr lang="en-CA" sz="2600" dirty="0" smtClean="0"/>
              <a:t> to accelerate withdrawal</a:t>
            </a:r>
          </a:p>
          <a:p>
            <a:pPr lvl="2"/>
            <a:r>
              <a:rPr lang="en-CA" sz="2600" dirty="0" smtClean="0"/>
              <a:t>received 90% of 5.2 M </a:t>
            </a:r>
            <a:r>
              <a:rPr lang="en-CA" sz="2600" dirty="0" err="1" smtClean="0"/>
              <a:t>taler</a:t>
            </a:r>
            <a:r>
              <a:rPr lang="en-CA" sz="2600" dirty="0" smtClean="0"/>
              <a:t> by June 1650 deadline; 97% when troops withdrew from </a:t>
            </a:r>
            <a:r>
              <a:rPr lang="en-CA" sz="2600" dirty="0" err="1" smtClean="0"/>
              <a:t>Vechta</a:t>
            </a:r>
            <a:r>
              <a:rPr lang="en-CA" sz="2600" dirty="0" smtClean="0"/>
              <a:t> (occupied since 1647) in 1654</a:t>
            </a:r>
          </a:p>
          <a:p>
            <a:pPr lvl="1"/>
            <a:endParaRPr lang="en-CA" dirty="0" smtClean="0"/>
          </a:p>
        </p:txBody>
      </p:sp>
    </p:spTree>
    <p:extLst>
      <p:ext uri="{BB962C8B-B14F-4D97-AF65-F5344CB8AC3E}">
        <p14:creationId xmlns:p14="http://schemas.microsoft.com/office/powerpoint/2010/main" val="2423552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81000" y="762000"/>
            <a:ext cx="8458200" cy="5943600"/>
          </a:xfrm>
        </p:spPr>
        <p:txBody>
          <a:bodyPr>
            <a:normAutofit/>
          </a:bodyPr>
          <a:lstStyle/>
          <a:p>
            <a:r>
              <a:rPr lang="en-CA" dirty="0" smtClean="0"/>
              <a:t>Demobilization</a:t>
            </a:r>
          </a:p>
          <a:p>
            <a:pPr lvl="1"/>
            <a:r>
              <a:rPr lang="en-CA" sz="2800" dirty="0" smtClean="0"/>
              <a:t>Bavaria</a:t>
            </a:r>
          </a:p>
          <a:p>
            <a:pPr lvl="2"/>
            <a:r>
              <a:rPr lang="en-CA" sz="2600" dirty="0" smtClean="0"/>
              <a:t>all soldiers discharged except for Elector’s bodyguard</a:t>
            </a:r>
          </a:p>
          <a:p>
            <a:pPr lvl="1"/>
            <a:r>
              <a:rPr lang="en-CA" sz="2800" dirty="0" smtClean="0"/>
              <a:t>Imperial army</a:t>
            </a:r>
          </a:p>
          <a:p>
            <a:pPr lvl="2"/>
            <a:r>
              <a:rPr lang="en-CA" sz="2600" dirty="0" smtClean="0"/>
              <a:t>reduced from 42,300 to 26,230</a:t>
            </a:r>
          </a:p>
          <a:p>
            <a:pPr lvl="2"/>
            <a:r>
              <a:rPr lang="en-CA" sz="2600" dirty="0" smtClean="0"/>
              <a:t>standing army</a:t>
            </a:r>
          </a:p>
          <a:p>
            <a:pPr lvl="1"/>
            <a:r>
              <a:rPr lang="en-CA" sz="2800" dirty="0" smtClean="0"/>
              <a:t>social integration of soldiers</a:t>
            </a:r>
          </a:p>
          <a:p>
            <a:pPr lvl="2"/>
            <a:r>
              <a:rPr lang="en-CA" sz="2600" dirty="0" smtClean="0"/>
              <a:t>marauders</a:t>
            </a:r>
          </a:p>
          <a:p>
            <a:pPr lvl="2"/>
            <a:r>
              <a:rPr lang="en-CA" sz="2600" dirty="0" smtClean="0"/>
              <a:t>watchmen</a:t>
            </a:r>
          </a:p>
          <a:p>
            <a:pPr lvl="2"/>
            <a:r>
              <a:rPr lang="en-CA" sz="2600" dirty="0" smtClean="0"/>
              <a:t>eventual success</a:t>
            </a:r>
          </a:p>
          <a:p>
            <a:pPr lvl="1"/>
            <a:endParaRPr lang="en-CA" dirty="0" smtClean="0"/>
          </a:p>
        </p:txBody>
      </p:sp>
    </p:spTree>
    <p:extLst>
      <p:ext uri="{BB962C8B-B14F-4D97-AF65-F5344CB8AC3E}">
        <p14:creationId xmlns:p14="http://schemas.microsoft.com/office/powerpoint/2010/main" val="307861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Implementing the Peace</a:t>
            </a:r>
            <a:endParaRPr lang="en-CA" sz="2800" dirty="0"/>
          </a:p>
        </p:txBody>
      </p:sp>
      <p:sp>
        <p:nvSpPr>
          <p:cNvPr id="3" name="Content Placeholder 2"/>
          <p:cNvSpPr>
            <a:spLocks noGrp="1"/>
          </p:cNvSpPr>
          <p:nvPr>
            <p:ph idx="1"/>
          </p:nvPr>
        </p:nvSpPr>
        <p:spPr>
          <a:xfrm>
            <a:off x="342900" y="1066800"/>
            <a:ext cx="8458200" cy="5334000"/>
          </a:xfrm>
        </p:spPr>
        <p:txBody>
          <a:bodyPr>
            <a:normAutofit/>
          </a:bodyPr>
          <a:lstStyle/>
          <a:p>
            <a:r>
              <a:rPr lang="en-CA" dirty="0" smtClean="0"/>
              <a:t>Regensburg Reichstag, 1653-1654</a:t>
            </a:r>
          </a:p>
          <a:p>
            <a:pPr lvl="1"/>
            <a:r>
              <a:rPr lang="en-CA" sz="2800" dirty="0" smtClean="0"/>
              <a:t>Article 6 of Recess</a:t>
            </a:r>
          </a:p>
          <a:p>
            <a:pPr lvl="2"/>
            <a:r>
              <a:rPr lang="en-CA" sz="2800" dirty="0" smtClean="0"/>
              <a:t>IPO and IPM and </a:t>
            </a:r>
            <a:r>
              <a:rPr lang="en-CA" sz="2800" dirty="0" err="1" smtClean="0"/>
              <a:t>Nürnberg</a:t>
            </a:r>
            <a:r>
              <a:rPr lang="en-CA" sz="2800" dirty="0" smtClean="0"/>
              <a:t> Recess, 1650: “permanent fundamental laws” of the Empire</a:t>
            </a:r>
          </a:p>
          <a:p>
            <a:pPr lvl="2"/>
            <a:r>
              <a:rPr lang="en-CA" sz="2800" dirty="0" smtClean="0"/>
              <a:t>Empire was “a mixed monarchy where power was exercised in unequal shares by the emperor and imperial Estates” (774)</a:t>
            </a:r>
          </a:p>
          <a:p>
            <a:pPr lvl="1"/>
            <a:endParaRPr lang="en-CA" dirty="0" smtClean="0"/>
          </a:p>
        </p:txBody>
      </p:sp>
    </p:spTree>
    <p:extLst>
      <p:ext uri="{BB962C8B-B14F-4D97-AF65-F5344CB8AC3E}">
        <p14:creationId xmlns:p14="http://schemas.microsoft.com/office/powerpoint/2010/main" val="330071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513" y="94397"/>
            <a:ext cx="8229600" cy="743803"/>
          </a:xfrm>
        </p:spPr>
        <p:txBody>
          <a:bodyPr/>
          <a:lstStyle/>
          <a:p>
            <a:r>
              <a:rPr lang="en-CA" dirty="0" smtClean="0"/>
              <a:t>Test</a:t>
            </a:r>
            <a:endParaRPr lang="en-CA" dirty="0"/>
          </a:p>
        </p:txBody>
      </p:sp>
      <p:sp>
        <p:nvSpPr>
          <p:cNvPr id="3" name="Content Placeholder 2"/>
          <p:cNvSpPr>
            <a:spLocks noGrp="1"/>
          </p:cNvSpPr>
          <p:nvPr>
            <p:ph idx="1"/>
          </p:nvPr>
        </p:nvSpPr>
        <p:spPr>
          <a:xfrm>
            <a:off x="457200" y="838200"/>
            <a:ext cx="8229600" cy="5791200"/>
          </a:xfrm>
        </p:spPr>
        <p:txBody>
          <a:bodyPr>
            <a:normAutofit lnSpcReduction="10000"/>
          </a:bodyPr>
          <a:lstStyle/>
          <a:p>
            <a:r>
              <a:rPr lang="en-CA" dirty="0" smtClean="0"/>
              <a:t>The test will take place in class on </a:t>
            </a:r>
            <a:r>
              <a:rPr lang="en-CA" dirty="0" smtClean="0">
                <a:solidFill>
                  <a:srgbClr val="FFFF00"/>
                </a:solidFill>
              </a:rPr>
              <a:t>Tuesday, 7 April</a:t>
            </a:r>
            <a:r>
              <a:rPr lang="en-CA" dirty="0" smtClean="0"/>
              <a:t>.  It will have the same format as the previous two tests but will be slightly longer.  You will have 45 minutes to complete it.  </a:t>
            </a:r>
            <a:r>
              <a:rPr lang="en-CA" dirty="0" smtClean="0">
                <a:solidFill>
                  <a:srgbClr val="FFFF00"/>
                </a:solidFill>
              </a:rPr>
              <a:t>The test will begin at 11:30 and end at 12:15</a:t>
            </a:r>
            <a:r>
              <a:rPr lang="en-CA" dirty="0" smtClean="0"/>
              <a:t>.</a:t>
            </a:r>
          </a:p>
          <a:p>
            <a:r>
              <a:rPr lang="en-CA" dirty="0" smtClean="0"/>
              <a:t>After the test, you will complete the course evaluation forms.  </a:t>
            </a:r>
            <a:r>
              <a:rPr lang="en-CA" b="1" dirty="0" smtClean="0">
                <a:solidFill>
                  <a:srgbClr val="FFFF00"/>
                </a:solidFill>
              </a:rPr>
              <a:t>Bring a pencil to complete the forms</a:t>
            </a:r>
            <a:r>
              <a:rPr lang="en-CA" b="1" dirty="0" smtClean="0"/>
              <a:t>. </a:t>
            </a:r>
            <a:r>
              <a:rPr lang="en-CA" dirty="0" smtClean="0"/>
              <a:t> Someone will need to volunteer to collect the forms and return them to the Department of History.</a:t>
            </a:r>
          </a:p>
          <a:p>
            <a:r>
              <a:rPr lang="en-CA" dirty="0" smtClean="0"/>
              <a:t>I shall try to have the tests marked by Wednesday, 8 April.  You can pick them up from my office between 9:30 and 10:00.</a:t>
            </a:r>
            <a:endParaRPr lang="en-CA" dirty="0"/>
          </a:p>
        </p:txBody>
      </p:sp>
    </p:spTree>
    <p:extLst>
      <p:ext uri="{BB962C8B-B14F-4D97-AF65-F5344CB8AC3E}">
        <p14:creationId xmlns:p14="http://schemas.microsoft.com/office/powerpoint/2010/main" val="1293033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Imperial Recovery</a:t>
            </a:r>
            <a:endParaRPr lang="en-CA" sz="2800" dirty="0"/>
          </a:p>
        </p:txBody>
      </p:sp>
      <p:sp>
        <p:nvSpPr>
          <p:cNvPr id="3" name="Content Placeholder 2"/>
          <p:cNvSpPr>
            <a:spLocks noGrp="1"/>
          </p:cNvSpPr>
          <p:nvPr>
            <p:ph idx="1"/>
          </p:nvPr>
        </p:nvSpPr>
        <p:spPr>
          <a:xfrm>
            <a:off x="381000" y="914400"/>
            <a:ext cx="8458200" cy="5791200"/>
          </a:xfrm>
        </p:spPr>
        <p:txBody>
          <a:bodyPr>
            <a:normAutofit/>
          </a:bodyPr>
          <a:lstStyle/>
          <a:p>
            <a:r>
              <a:rPr lang="en-CA" dirty="0" smtClean="0"/>
              <a:t>Restoration of Habsburg influence in Empire</a:t>
            </a:r>
          </a:p>
          <a:p>
            <a:pPr lvl="1"/>
            <a:r>
              <a:rPr lang="en-CA" sz="2800" dirty="0" smtClean="0"/>
              <a:t>retention of imperial prerogatives</a:t>
            </a:r>
          </a:p>
          <a:p>
            <a:pPr lvl="1"/>
            <a:r>
              <a:rPr lang="en-CA" sz="2800" dirty="0" smtClean="0"/>
              <a:t>acceptance of limitations to imperial authority: elevations to princely status</a:t>
            </a:r>
          </a:p>
          <a:p>
            <a:pPr lvl="1"/>
            <a:r>
              <a:rPr lang="en-CA" sz="2800" dirty="0"/>
              <a:t>cultivation of good relations with </a:t>
            </a:r>
            <a:r>
              <a:rPr lang="en-CA" sz="2800" dirty="0" smtClean="0"/>
              <a:t>leading Estates</a:t>
            </a:r>
          </a:p>
          <a:p>
            <a:pPr lvl="1"/>
            <a:r>
              <a:rPr lang="en-CA" sz="2800" dirty="0" smtClean="0"/>
              <a:t>retention of imperial title for Habsburgs:</a:t>
            </a:r>
          </a:p>
          <a:p>
            <a:pPr lvl="2"/>
            <a:r>
              <a:rPr lang="en-CA" sz="2800" dirty="0" smtClean="0"/>
              <a:t>election of Ferdinand  IV (d. July 1654)</a:t>
            </a:r>
          </a:p>
          <a:p>
            <a:pPr lvl="2"/>
            <a:r>
              <a:rPr lang="en-CA" sz="2800" dirty="0" smtClean="0"/>
              <a:t>death of Ferdinand III (2 April 1657)</a:t>
            </a:r>
          </a:p>
          <a:p>
            <a:pPr lvl="2"/>
            <a:r>
              <a:rPr lang="en-CA" sz="2800" dirty="0" smtClean="0"/>
              <a:t>Leopold I (1658-1705)</a:t>
            </a:r>
            <a:endParaRPr lang="en-CA" sz="2800" dirty="0"/>
          </a:p>
          <a:p>
            <a:pPr lvl="1"/>
            <a:r>
              <a:rPr lang="en-CA" sz="2800" dirty="0" smtClean="0"/>
              <a:t>assistance to Spanish Habsburgs</a:t>
            </a:r>
          </a:p>
          <a:p>
            <a:pPr lvl="1"/>
            <a:endParaRPr lang="en-CA" dirty="0" smtClean="0"/>
          </a:p>
        </p:txBody>
      </p:sp>
    </p:spTree>
    <p:extLst>
      <p:ext uri="{BB962C8B-B14F-4D97-AF65-F5344CB8AC3E}">
        <p14:creationId xmlns:p14="http://schemas.microsoft.com/office/powerpoint/2010/main" val="787845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Territorial Sovereignty</a:t>
            </a:r>
            <a:endParaRPr lang="en-CA" sz="2800" dirty="0"/>
          </a:p>
        </p:txBody>
      </p:sp>
      <p:sp>
        <p:nvSpPr>
          <p:cNvPr id="3" name="Content Placeholder 2"/>
          <p:cNvSpPr>
            <a:spLocks noGrp="1"/>
          </p:cNvSpPr>
          <p:nvPr>
            <p:ph idx="1"/>
          </p:nvPr>
        </p:nvSpPr>
        <p:spPr>
          <a:xfrm>
            <a:off x="381000" y="914400"/>
            <a:ext cx="8458200" cy="5791200"/>
          </a:xfrm>
        </p:spPr>
        <p:txBody>
          <a:bodyPr>
            <a:normAutofit/>
          </a:bodyPr>
          <a:lstStyle/>
          <a:p>
            <a:r>
              <a:rPr lang="en-CA" dirty="0" smtClean="0"/>
              <a:t>Strengthening of territorial rulers (imperial Estates)</a:t>
            </a:r>
          </a:p>
          <a:p>
            <a:pPr lvl="1"/>
            <a:r>
              <a:rPr lang="en-CA" sz="2800" dirty="0" smtClean="0"/>
              <a:t>i.e. electors, princes, free imperial cities</a:t>
            </a:r>
          </a:p>
          <a:p>
            <a:pPr lvl="1"/>
            <a:r>
              <a:rPr lang="en-CA" sz="2800" dirty="0" smtClean="0"/>
              <a:t>territorial Estates (representative bodies) weakened</a:t>
            </a:r>
          </a:p>
          <a:p>
            <a:pPr lvl="2"/>
            <a:r>
              <a:rPr lang="en-CA" sz="2600" dirty="0" smtClean="0"/>
              <a:t>prohibited from raising militias or making agreements with foreign powers</a:t>
            </a:r>
          </a:p>
          <a:p>
            <a:pPr lvl="1"/>
            <a:r>
              <a:rPr lang="en-CA" sz="2800" dirty="0" smtClean="0"/>
              <a:t>imperial Estates: equal participants with Emperor in governing the Empire</a:t>
            </a:r>
          </a:p>
        </p:txBody>
      </p:sp>
    </p:spTree>
    <p:extLst>
      <p:ext uri="{BB962C8B-B14F-4D97-AF65-F5344CB8AC3E}">
        <p14:creationId xmlns:p14="http://schemas.microsoft.com/office/powerpoint/2010/main" val="221300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Territorial Sovereignty</a:t>
            </a:r>
            <a:endParaRPr lang="en-CA" sz="2800" dirty="0"/>
          </a:p>
        </p:txBody>
      </p:sp>
      <p:sp>
        <p:nvSpPr>
          <p:cNvPr id="3" name="Content Placeholder 2"/>
          <p:cNvSpPr>
            <a:spLocks noGrp="1"/>
          </p:cNvSpPr>
          <p:nvPr>
            <p:ph idx="1"/>
          </p:nvPr>
        </p:nvSpPr>
        <p:spPr>
          <a:xfrm>
            <a:off x="381000" y="914400"/>
            <a:ext cx="8458200" cy="5791200"/>
          </a:xfrm>
        </p:spPr>
        <p:txBody>
          <a:bodyPr>
            <a:normAutofit/>
          </a:bodyPr>
          <a:lstStyle/>
          <a:p>
            <a:r>
              <a:rPr lang="en-CA" dirty="0" smtClean="0"/>
              <a:t>Strengthening of territorial rulers (imperial Estates)</a:t>
            </a:r>
          </a:p>
          <a:p>
            <a:pPr lvl="1"/>
            <a:r>
              <a:rPr lang="en-CA" sz="2800" dirty="0" smtClean="0"/>
              <a:t>territorial rulers may make alliances with foreign powers</a:t>
            </a:r>
          </a:p>
          <a:p>
            <a:pPr lvl="2"/>
            <a:r>
              <a:rPr lang="en-CA" sz="2600" dirty="0" smtClean="0"/>
              <a:t>but not for confessional reasons or for “German liberties”</a:t>
            </a:r>
          </a:p>
          <a:p>
            <a:pPr lvl="2"/>
            <a:r>
              <a:rPr lang="en-CA" sz="2600" dirty="0" smtClean="0"/>
              <a:t>Alliances should be oriented at “sustaining the constitution” of the Empire (777).</a:t>
            </a:r>
          </a:p>
          <a:p>
            <a:pPr lvl="2"/>
            <a:r>
              <a:rPr lang="en-CA" sz="2600" dirty="0" smtClean="0"/>
              <a:t>Alliances could not be directed against the Emperor or Empire.</a:t>
            </a:r>
          </a:p>
          <a:p>
            <a:pPr lvl="1"/>
            <a:endParaRPr lang="en-CA" sz="2800" dirty="0" smtClean="0"/>
          </a:p>
        </p:txBody>
      </p:sp>
    </p:spTree>
    <p:extLst>
      <p:ext uri="{BB962C8B-B14F-4D97-AF65-F5344CB8AC3E}">
        <p14:creationId xmlns:p14="http://schemas.microsoft.com/office/powerpoint/2010/main" val="260797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Wilson’s Conclusion</a:t>
            </a:r>
            <a:endParaRPr lang="en-CA" sz="2800" dirty="0"/>
          </a:p>
        </p:txBody>
      </p:sp>
      <p:sp>
        <p:nvSpPr>
          <p:cNvPr id="3" name="Content Placeholder 2"/>
          <p:cNvSpPr>
            <a:spLocks noGrp="1"/>
          </p:cNvSpPr>
          <p:nvPr>
            <p:ph idx="1"/>
          </p:nvPr>
        </p:nvSpPr>
        <p:spPr>
          <a:xfrm>
            <a:off x="381000" y="914400"/>
            <a:ext cx="8458200" cy="5791200"/>
          </a:xfrm>
        </p:spPr>
        <p:txBody>
          <a:bodyPr>
            <a:normAutofit/>
          </a:bodyPr>
          <a:lstStyle/>
          <a:p>
            <a:pPr marL="265176" indent="0">
              <a:buNone/>
            </a:pPr>
            <a:r>
              <a:rPr lang="en-CA" dirty="0" smtClean="0"/>
              <a:t>“Far from leaving the Empire an empty shell, the Westphalian settlement thus injected new life into its constitution and strengthened its political culture. Stabilization of the Empire contributed to European peace by removing a source of tension from the heart of the continent. The spectre of Catholic Habsburg hegemony had been banished, not least because Spain had been bled dry by its own prolonged conflicts” (778).</a:t>
            </a:r>
          </a:p>
        </p:txBody>
      </p:sp>
    </p:spTree>
    <p:extLst>
      <p:ext uri="{BB962C8B-B14F-4D97-AF65-F5344CB8AC3E}">
        <p14:creationId xmlns:p14="http://schemas.microsoft.com/office/powerpoint/2010/main" val="65313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CA" dirty="0" smtClean="0"/>
              <a:t>Final Paper</a:t>
            </a:r>
            <a:endParaRPr lang="en-CA" dirty="0"/>
          </a:p>
        </p:txBody>
      </p:sp>
      <p:sp>
        <p:nvSpPr>
          <p:cNvPr id="3" name="Content Placeholder 2"/>
          <p:cNvSpPr>
            <a:spLocks noGrp="1"/>
          </p:cNvSpPr>
          <p:nvPr>
            <p:ph idx="1"/>
          </p:nvPr>
        </p:nvSpPr>
        <p:spPr>
          <a:xfrm>
            <a:off x="457200" y="1295400"/>
            <a:ext cx="8229600" cy="5013960"/>
          </a:xfrm>
        </p:spPr>
        <p:txBody>
          <a:bodyPr>
            <a:normAutofit/>
          </a:bodyPr>
          <a:lstStyle/>
          <a:p>
            <a:r>
              <a:rPr lang="en-CA" dirty="0" smtClean="0"/>
              <a:t>Submit your final paper by email to pabel@sfu.ca </a:t>
            </a:r>
            <a:r>
              <a:rPr lang="en-CA" dirty="0" smtClean="0">
                <a:solidFill>
                  <a:srgbClr val="FFFF00"/>
                </a:solidFill>
              </a:rPr>
              <a:t>by 9:30 am on Thursday, 9 April</a:t>
            </a:r>
            <a:r>
              <a:rPr lang="en-CA" dirty="0" smtClean="0"/>
              <a:t>.</a:t>
            </a:r>
          </a:p>
          <a:p>
            <a:r>
              <a:rPr lang="en-CA" dirty="0" smtClean="0"/>
              <a:t>I shall return your papers by email.</a:t>
            </a:r>
          </a:p>
          <a:p>
            <a:r>
              <a:rPr lang="en-CA" dirty="0" smtClean="0"/>
              <a:t>If you have questions about my comments or grade, you must see me in person.  I shall be available to discuss papers on </a:t>
            </a:r>
            <a:r>
              <a:rPr lang="en-CA" dirty="0" smtClean="0">
                <a:solidFill>
                  <a:srgbClr val="FFFF00"/>
                </a:solidFill>
              </a:rPr>
              <a:t>Thursday, 16 April from 13:30 to 15:00</a:t>
            </a:r>
            <a:r>
              <a:rPr lang="en-CA" dirty="0" smtClean="0"/>
              <a:t>.  Please let me know in advance if you wish to meet with me. </a:t>
            </a:r>
            <a:endParaRPr lang="en-CA" dirty="0"/>
          </a:p>
        </p:txBody>
      </p:sp>
    </p:spTree>
    <p:extLst>
      <p:ext uri="{BB962C8B-B14F-4D97-AF65-F5344CB8AC3E}">
        <p14:creationId xmlns:p14="http://schemas.microsoft.com/office/powerpoint/2010/main" val="21775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Central Question</a:t>
            </a:r>
            <a:endParaRPr lang="en-CA" dirty="0"/>
          </a:p>
        </p:txBody>
      </p:sp>
      <p:sp>
        <p:nvSpPr>
          <p:cNvPr id="3" name="Content Placeholder 2"/>
          <p:cNvSpPr>
            <a:spLocks noGrp="1"/>
          </p:cNvSpPr>
          <p:nvPr>
            <p:ph idx="1"/>
          </p:nvPr>
        </p:nvSpPr>
        <p:spPr/>
        <p:txBody>
          <a:bodyPr>
            <a:normAutofit/>
          </a:bodyPr>
          <a:lstStyle/>
          <a:p>
            <a:r>
              <a:rPr lang="en-CA" sz="3600" dirty="0" smtClean="0"/>
              <a:t>How did peace come to the Empire after the Thirty Years War?</a:t>
            </a:r>
            <a:endParaRPr lang="en-CA" sz="3600" dirty="0"/>
          </a:p>
        </p:txBody>
      </p:sp>
    </p:spTree>
    <p:extLst>
      <p:ext uri="{BB962C8B-B14F-4D97-AF65-F5344CB8AC3E}">
        <p14:creationId xmlns:p14="http://schemas.microsoft.com/office/powerpoint/2010/main" val="3361606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72500" cy="838200"/>
          </a:xfrm>
        </p:spPr>
        <p:txBody>
          <a:bodyPr>
            <a:normAutofit fontScale="90000"/>
          </a:bodyPr>
          <a:lstStyle/>
          <a:p>
            <a:r>
              <a:rPr lang="en-CA" sz="3600" dirty="0" smtClean="0"/>
              <a:t>Interpreting the Westphalian Settlement</a:t>
            </a:r>
            <a:endParaRPr lang="en-CA" sz="3600" dirty="0"/>
          </a:p>
        </p:txBody>
      </p:sp>
      <p:sp>
        <p:nvSpPr>
          <p:cNvPr id="3" name="Content Placeholder 2"/>
          <p:cNvSpPr>
            <a:spLocks noGrp="1"/>
          </p:cNvSpPr>
          <p:nvPr>
            <p:ph idx="1"/>
          </p:nvPr>
        </p:nvSpPr>
        <p:spPr>
          <a:xfrm>
            <a:off x="342900" y="1524000"/>
            <a:ext cx="8458200" cy="5486400"/>
          </a:xfrm>
        </p:spPr>
        <p:txBody>
          <a:bodyPr>
            <a:normAutofit/>
          </a:bodyPr>
          <a:lstStyle/>
          <a:p>
            <a:r>
              <a:rPr lang="en-CA" dirty="0" smtClean="0"/>
              <a:t>“the birth of the modern international order based on sovereign states”  (751)</a:t>
            </a:r>
          </a:p>
          <a:p>
            <a:r>
              <a:rPr lang="en-CA" dirty="0" smtClean="0"/>
              <a:t>the Thirty Years War “solved no problem. …it is the outstanding example in European history of meaningless conflict” (C. V. Wedgwood)</a:t>
            </a:r>
          </a:p>
          <a:p>
            <a:r>
              <a:rPr lang="en-CA" dirty="0" smtClean="0"/>
              <a:t>the end of Germany</a:t>
            </a:r>
            <a:endParaRPr lang="en-CA" dirty="0"/>
          </a:p>
        </p:txBody>
      </p:sp>
    </p:spTree>
    <p:extLst>
      <p:ext uri="{BB962C8B-B14F-4D97-AF65-F5344CB8AC3E}">
        <p14:creationId xmlns:p14="http://schemas.microsoft.com/office/powerpoint/2010/main" val="465965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838200"/>
          </a:xfrm>
        </p:spPr>
        <p:txBody>
          <a:bodyPr>
            <a:normAutofit fontScale="90000"/>
          </a:bodyPr>
          <a:lstStyle/>
          <a:p>
            <a:r>
              <a:rPr lang="en-CA" sz="3600" dirty="0" smtClean="0"/>
              <a:t>Interpreting the Westphalian Settlement</a:t>
            </a:r>
            <a:endParaRPr lang="en-CA" sz="3600" dirty="0"/>
          </a:p>
        </p:txBody>
      </p:sp>
      <p:sp>
        <p:nvSpPr>
          <p:cNvPr id="3" name="Content Placeholder 2"/>
          <p:cNvSpPr>
            <a:spLocks noGrp="1"/>
          </p:cNvSpPr>
          <p:nvPr>
            <p:ph idx="1"/>
          </p:nvPr>
        </p:nvSpPr>
        <p:spPr>
          <a:xfrm>
            <a:off x="381000" y="1219200"/>
            <a:ext cx="8458200" cy="5486400"/>
          </a:xfrm>
        </p:spPr>
        <p:txBody>
          <a:bodyPr>
            <a:normAutofit/>
          </a:bodyPr>
          <a:lstStyle/>
          <a:p>
            <a:r>
              <a:rPr lang="en-CA" dirty="0" smtClean="0"/>
              <a:t>The Thirty Years War was not a “general European” or a global conflict.</a:t>
            </a:r>
          </a:p>
          <a:p>
            <a:pPr lvl="1"/>
            <a:r>
              <a:rPr lang="en-CA" sz="2800" dirty="0" smtClean="0"/>
              <a:t>The Peace of Westphalia did not settle all European conflicts or colonial conflicts.</a:t>
            </a:r>
          </a:p>
          <a:p>
            <a:pPr lvl="1"/>
            <a:r>
              <a:rPr lang="en-CA" sz="2800" dirty="0" smtClean="0"/>
              <a:t>war between France and Spain:  Peace of the Pyrenees (1659)</a:t>
            </a:r>
          </a:p>
          <a:p>
            <a:pPr lvl="1"/>
            <a:r>
              <a:rPr lang="en-CA" sz="2800" dirty="0" smtClean="0"/>
              <a:t>renewed Baltic wars (1655): Sweden, Poland, Russia: Treaty of Oliva (1660)</a:t>
            </a:r>
          </a:p>
        </p:txBody>
      </p:sp>
    </p:spTree>
    <p:extLst>
      <p:ext uri="{BB962C8B-B14F-4D97-AF65-F5344CB8AC3E}">
        <p14:creationId xmlns:p14="http://schemas.microsoft.com/office/powerpoint/2010/main" val="120693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Interpreting the Westphalian Settlement</a:t>
            </a:r>
            <a:endParaRPr lang="en-CA" sz="2800" dirty="0"/>
          </a:p>
        </p:txBody>
      </p:sp>
      <p:sp>
        <p:nvSpPr>
          <p:cNvPr id="3" name="Content Placeholder 2"/>
          <p:cNvSpPr>
            <a:spLocks noGrp="1"/>
          </p:cNvSpPr>
          <p:nvPr>
            <p:ph idx="1"/>
          </p:nvPr>
        </p:nvSpPr>
        <p:spPr>
          <a:xfrm>
            <a:off x="381000" y="990600"/>
            <a:ext cx="8458200" cy="5715000"/>
          </a:xfrm>
        </p:spPr>
        <p:txBody>
          <a:bodyPr>
            <a:normAutofit/>
          </a:bodyPr>
          <a:lstStyle/>
          <a:p>
            <a:r>
              <a:rPr lang="en-CA" dirty="0" smtClean="0"/>
              <a:t>“Westphalia’s significance lies not in the number of conflicts it tried to resolve, but in the methods and ideals it applied” (753).</a:t>
            </a:r>
          </a:p>
          <a:p>
            <a:r>
              <a:rPr lang="en-CA" dirty="0" smtClean="0"/>
              <a:t>“The ‘classic Westphalian state’ rests on indivisible sovereignty. …it possesses well-demarcated, non-porous borders, and a common identity and culture among its inhabitants” (754)   </a:t>
            </a:r>
          </a:p>
          <a:p>
            <a:pPr lvl="1"/>
            <a:r>
              <a:rPr lang="en-CA" dirty="0" smtClean="0"/>
              <a:t>an ideal not immediately evident immediately after 1648</a:t>
            </a:r>
          </a:p>
          <a:p>
            <a:pPr lvl="1"/>
            <a:r>
              <a:rPr lang="en-CA" dirty="0" smtClean="0"/>
              <a:t>development:  “Europe remained a hierarchical, fragmented international system after 1648, but was clearly moving towards as secular order based on more equal, sovereign states” (754).</a:t>
            </a:r>
          </a:p>
        </p:txBody>
      </p:sp>
    </p:spTree>
    <p:extLst>
      <p:ext uri="{BB962C8B-B14F-4D97-AF65-F5344CB8AC3E}">
        <p14:creationId xmlns:p14="http://schemas.microsoft.com/office/powerpoint/2010/main" val="240807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Interpreting the Westphalian Settlement</a:t>
            </a:r>
            <a:endParaRPr lang="en-CA" sz="2800" dirty="0"/>
          </a:p>
        </p:txBody>
      </p:sp>
      <p:sp>
        <p:nvSpPr>
          <p:cNvPr id="3" name="Content Placeholder 2"/>
          <p:cNvSpPr>
            <a:spLocks noGrp="1"/>
          </p:cNvSpPr>
          <p:nvPr>
            <p:ph idx="1"/>
          </p:nvPr>
        </p:nvSpPr>
        <p:spPr>
          <a:xfrm>
            <a:off x="381000" y="990600"/>
            <a:ext cx="8458200" cy="5715000"/>
          </a:xfrm>
        </p:spPr>
        <p:txBody>
          <a:bodyPr>
            <a:normAutofit/>
          </a:bodyPr>
          <a:lstStyle/>
          <a:p>
            <a:r>
              <a:rPr lang="en-CA" dirty="0" smtClean="0"/>
              <a:t>decline of the Empire?</a:t>
            </a:r>
          </a:p>
          <a:p>
            <a:pPr lvl="1"/>
            <a:r>
              <a:rPr lang="en-CA" sz="2800" dirty="0" smtClean="0"/>
              <a:t>Dutch neutrality and Swiss independence?</a:t>
            </a:r>
          </a:p>
          <a:p>
            <a:pPr lvl="1"/>
            <a:r>
              <a:rPr lang="en-CA" sz="2800" dirty="0" smtClean="0"/>
              <a:t>“the lingering sense of the Empire as embodying the ideal of a single European political community” (755)</a:t>
            </a:r>
          </a:p>
          <a:p>
            <a:pPr lvl="1"/>
            <a:r>
              <a:rPr lang="en-CA" sz="2800" dirty="0" smtClean="0"/>
              <a:t>France and Sweden as guarantors of the Westphalian Treaties: limits and limitations</a:t>
            </a:r>
          </a:p>
          <a:p>
            <a:pPr lvl="2"/>
            <a:r>
              <a:rPr lang="en-CA" sz="2800" dirty="0" smtClean="0"/>
              <a:t>Sweden and France as supporters of the Imperial constitution in the eighteenth century.</a:t>
            </a:r>
          </a:p>
        </p:txBody>
      </p:sp>
    </p:spTree>
    <p:extLst>
      <p:ext uri="{BB962C8B-B14F-4D97-AF65-F5344CB8AC3E}">
        <p14:creationId xmlns:p14="http://schemas.microsoft.com/office/powerpoint/2010/main" val="481971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CA" sz="2800" dirty="0" smtClean="0"/>
              <a:t>A Christian Peace</a:t>
            </a:r>
            <a:endParaRPr lang="en-CA" sz="2800" dirty="0"/>
          </a:p>
        </p:txBody>
      </p:sp>
      <p:sp>
        <p:nvSpPr>
          <p:cNvPr id="3" name="Content Placeholder 2"/>
          <p:cNvSpPr>
            <a:spLocks noGrp="1"/>
          </p:cNvSpPr>
          <p:nvPr>
            <p:ph idx="1"/>
          </p:nvPr>
        </p:nvSpPr>
        <p:spPr>
          <a:xfrm>
            <a:off x="381000" y="990600"/>
            <a:ext cx="8458200" cy="5715000"/>
          </a:xfrm>
        </p:spPr>
        <p:txBody>
          <a:bodyPr>
            <a:normAutofit/>
          </a:bodyPr>
          <a:lstStyle/>
          <a:p>
            <a:r>
              <a:rPr lang="en-CA" dirty="0" smtClean="0"/>
              <a:t>religious dimensions</a:t>
            </a:r>
          </a:p>
          <a:p>
            <a:pPr lvl="1"/>
            <a:r>
              <a:rPr lang="en-CA" sz="2800" dirty="0" smtClean="0"/>
              <a:t>solution to religious problems with an “amicable composition”  (758)</a:t>
            </a:r>
          </a:p>
          <a:p>
            <a:pPr lvl="2"/>
            <a:r>
              <a:rPr lang="en-CA" sz="2600" i="1" dirty="0" err="1" smtClean="0"/>
              <a:t>itio</a:t>
            </a:r>
            <a:r>
              <a:rPr lang="en-CA" sz="2600" i="1" dirty="0" smtClean="0"/>
              <a:t> in </a:t>
            </a:r>
            <a:r>
              <a:rPr lang="en-CA" sz="2600" i="1" dirty="0" err="1" smtClean="0"/>
              <a:t>partes</a:t>
            </a:r>
            <a:endParaRPr lang="en-CA" sz="2600" i="1" dirty="0" smtClean="0"/>
          </a:p>
          <a:p>
            <a:pPr lvl="1"/>
            <a:r>
              <a:rPr lang="en-CA" sz="2800" dirty="0" smtClean="0"/>
              <a:t>1 January 1624: new normative date</a:t>
            </a:r>
          </a:p>
          <a:p>
            <a:pPr lvl="1"/>
            <a:r>
              <a:rPr lang="en-CA" sz="2800" dirty="0" smtClean="0"/>
              <a:t>acceptance of Calvinism besides Lutheranism, Catholicism</a:t>
            </a:r>
          </a:p>
          <a:p>
            <a:pPr lvl="1"/>
            <a:r>
              <a:rPr lang="en-CA" sz="2800" dirty="0" smtClean="0"/>
              <a:t>limited right of Reformation</a:t>
            </a:r>
          </a:p>
          <a:p>
            <a:pPr lvl="2"/>
            <a:r>
              <a:rPr lang="en-CA" sz="2600" dirty="0" smtClean="0"/>
              <a:t>exception for the Habsburgs</a:t>
            </a:r>
          </a:p>
        </p:txBody>
      </p:sp>
    </p:spTree>
    <p:extLst>
      <p:ext uri="{BB962C8B-B14F-4D97-AF65-F5344CB8AC3E}">
        <p14:creationId xmlns:p14="http://schemas.microsoft.com/office/powerpoint/2010/main" val="396741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851</TotalTime>
  <Words>1281</Words>
  <Application>Microsoft Office PowerPoint</Application>
  <PresentationFormat>On-screen Show (4:3)</PresentationFormat>
  <Paragraphs>128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Book Antiqua</vt:lpstr>
      <vt:lpstr>Lucida Sans</vt:lpstr>
      <vt:lpstr>Wingdings</vt:lpstr>
      <vt:lpstr>Wingdings 2</vt:lpstr>
      <vt:lpstr>Wingdings 3</vt:lpstr>
      <vt:lpstr>Apex</vt:lpstr>
      <vt:lpstr>History 321:  State and Society in Early Modern Europe: The Thirty Years War</vt:lpstr>
      <vt:lpstr>Test</vt:lpstr>
      <vt:lpstr>Final Paper</vt:lpstr>
      <vt:lpstr>Central Question</vt:lpstr>
      <vt:lpstr>Interpreting the Westphalian Settlement</vt:lpstr>
      <vt:lpstr>Interpreting the Westphalian Settlement</vt:lpstr>
      <vt:lpstr>Interpreting the Westphalian Settlement</vt:lpstr>
      <vt:lpstr>Interpreting the Westphalian Settlement</vt:lpstr>
      <vt:lpstr>A Christian Peace</vt:lpstr>
      <vt:lpstr>A Christian Peace</vt:lpstr>
      <vt:lpstr>A Christian Peace</vt:lpstr>
      <vt:lpstr>Implementing the Peace</vt:lpstr>
      <vt:lpstr>Implementing the Peace</vt:lpstr>
      <vt:lpstr>Implementing the Peace</vt:lpstr>
      <vt:lpstr>Implementing the Peace</vt:lpstr>
      <vt:lpstr>Implementing the Peace</vt:lpstr>
      <vt:lpstr>Implementing the Peace</vt:lpstr>
      <vt:lpstr>Implementing the Peace</vt:lpstr>
      <vt:lpstr>Implementing the Peace</vt:lpstr>
      <vt:lpstr>Imperial Recovery</vt:lpstr>
      <vt:lpstr>Territorial Sovereignty</vt:lpstr>
      <vt:lpstr>Territorial Sovereignty</vt:lpstr>
      <vt:lpstr>Wilson’s 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321:  State and Society in Early Modern Europe: The Thirty Years War</dc:title>
  <dc:creator>Hilmar</dc:creator>
  <cp:lastModifiedBy>Hilmar Pabel</cp:lastModifiedBy>
  <cp:revision>54</cp:revision>
  <dcterms:created xsi:type="dcterms:W3CDTF">2006-08-16T00:00:00Z</dcterms:created>
  <dcterms:modified xsi:type="dcterms:W3CDTF">2015-03-31T03:53:30Z</dcterms:modified>
</cp:coreProperties>
</file>